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9"/>
  </p:notesMasterIdLst>
  <p:sldIdLst>
    <p:sldId id="256" r:id="rId2"/>
    <p:sldId id="264" r:id="rId3"/>
    <p:sldId id="257" r:id="rId4"/>
    <p:sldId id="270" r:id="rId5"/>
    <p:sldId id="278" r:id="rId6"/>
    <p:sldId id="279" r:id="rId7"/>
    <p:sldId id="271" r:id="rId8"/>
    <p:sldId id="280" r:id="rId9"/>
    <p:sldId id="281" r:id="rId10"/>
    <p:sldId id="282" r:id="rId11"/>
    <p:sldId id="283" r:id="rId12"/>
    <p:sldId id="284" r:id="rId13"/>
    <p:sldId id="285" r:id="rId14"/>
    <p:sldId id="258" r:id="rId15"/>
    <p:sldId id="287" r:id="rId16"/>
    <p:sldId id="286" r:id="rId17"/>
    <p:sldId id="288" r:id="rId18"/>
    <p:sldId id="267" r:id="rId19"/>
    <p:sldId id="265" r:id="rId20"/>
    <p:sldId id="259" r:id="rId21"/>
    <p:sldId id="260" r:id="rId22"/>
    <p:sldId id="268" r:id="rId23"/>
    <p:sldId id="266" r:id="rId24"/>
    <p:sldId id="261" r:id="rId25"/>
    <p:sldId id="269" r:id="rId26"/>
    <p:sldId id="262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  <a:srgbClr val="FDA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482"/>
  </p:normalViewPr>
  <p:slideViewPr>
    <p:cSldViewPr snapToGrid="0" snapToObjects="1">
      <p:cViewPr>
        <p:scale>
          <a:sx n="106" d="100"/>
          <a:sy n="10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161C2-0B96-CC4A-9F1F-7848F091BD9E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DFE2E-43E1-074A-8146-9C889C7EE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4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xcode/specifying-your-apps-launch-screen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vanderlee.com/xcode/launch-scree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Specifying your app’s launch screen | Apple 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Launch screens in Xcode: All the options explained - SwiftLee (avanderlee.com)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5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2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2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0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6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0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0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E5E6F-FF41-514E-9391-8FF110A3CEA9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52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B2074E-E3D8-9D4F-B922-E6B01ECD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0" y="2829440"/>
            <a:ext cx="1820616" cy="1500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852A1-A0BD-2F4B-8A5C-CE2904EA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1709739"/>
            <a:ext cx="9661525" cy="2619888"/>
          </a:xfrm>
        </p:spPr>
        <p:txBody>
          <a:bodyPr>
            <a:normAutofit/>
          </a:bodyPr>
          <a:lstStyle/>
          <a:p>
            <a:r>
              <a:rPr lang="en-US" sz="6600" dirty="0"/>
              <a:t>   Training iOS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932C4-305D-3A4E-86F9-68EBC9E19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Đối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tượng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Đã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có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nền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lập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Thời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lượng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Lý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thuyết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30h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Tự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đọc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tài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liệu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30h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Thực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hành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Mục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tiêu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gia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dự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án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có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sẵn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làm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được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task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nhỏ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27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Settings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BFEFF4C-760F-194F-A81B-3277942CB1A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4E5B6-0FF9-BC42-98A5-6879586E2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9E239-5393-1E45-A695-29B996C9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0"/>
            <a:ext cx="654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Phases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688AB4-44C5-3A42-8BB6-5F68DEECD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80B7-9485-0D4F-BBE0-8AB3391E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950F4-7D94-AB4B-8140-57FBA796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4" y="0"/>
            <a:ext cx="725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777E-875C-A143-B1B6-5167CC9B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AAD5DF-1FA9-EF44-A01E-5B7A8BAB0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Allow you to install apps on your iOS devices or Mac.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Include signing </a:t>
            </a:r>
            <a:r>
              <a:rPr lang="en-US" b="1" dirty="0">
                <a:solidFill>
                  <a:schemeClr val="tx1"/>
                </a:solidFill>
              </a:rPr>
              <a:t>certificates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device </a:t>
            </a:r>
            <a:r>
              <a:rPr lang="en-US" b="1" dirty="0">
                <a:solidFill>
                  <a:schemeClr val="tx1"/>
                </a:solidFill>
              </a:rPr>
              <a:t>identifiers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and a </a:t>
            </a:r>
            <a:r>
              <a:rPr lang="en-US" b="1" dirty="0">
                <a:solidFill>
                  <a:schemeClr val="tx1"/>
                </a:solidFill>
              </a:rPr>
              <a:t>bundle ID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601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CD4-C441-A747-BD39-51271A7A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Profile</a:t>
            </a:r>
          </a:p>
        </p:txBody>
      </p:sp>
      <p:pic>
        <p:nvPicPr>
          <p:cNvPr id="11" name="Content Placeholder 10" descr="User">
            <a:extLst>
              <a:ext uri="{FF2B5EF4-FFF2-40B4-BE49-F238E27FC236}">
                <a16:creationId xmlns:a16="http://schemas.microsoft.com/office/drawing/2014/main" id="{3200CF47-7204-C74E-AA70-90C029AD1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2D61D3-EE8A-DA4D-8EB1-B8AED698F665}"/>
              </a:ext>
            </a:extLst>
          </p:cNvPr>
          <p:cNvSpPr/>
          <p:nvPr/>
        </p:nvSpPr>
        <p:spPr>
          <a:xfrm>
            <a:off x="838200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Developer Certificates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2414C-67E9-8B47-86F8-A6D95316604E}"/>
              </a:ext>
            </a:extLst>
          </p:cNvPr>
          <p:cNvSpPr/>
          <p:nvPr/>
        </p:nvSpPr>
        <p:spPr>
          <a:xfrm>
            <a:off x="8005762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Test Device UUIDs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5344F5-6258-C34D-87FE-9B60DF5438A9}"/>
              </a:ext>
            </a:extLst>
          </p:cNvPr>
          <p:cNvSpPr/>
          <p:nvPr/>
        </p:nvSpPr>
        <p:spPr>
          <a:xfrm>
            <a:off x="4421981" y="1825625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App Information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6FD9EC8B-7DF1-2D46-99D5-EA43D307A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843" y="2439988"/>
            <a:ext cx="914400" cy="914400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314C980D-A356-2440-B974-1973203F3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273" y="3329781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69BEA481-48E2-514E-9171-007C1A0B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73" y="4219574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0D851668-B304-B049-8499-3C1A4E0C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273" y="5084760"/>
            <a:ext cx="914400" cy="914400"/>
          </a:xfrm>
          <a:prstGeom prst="rect">
            <a:avLst/>
          </a:prstGeom>
        </p:spPr>
      </p:pic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527E513B-66C5-0441-8D3D-68D68C659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0537" y="2514600"/>
            <a:ext cx="914400" cy="914400"/>
          </a:xfrm>
          <a:prstGeom prst="rect">
            <a:avLst/>
          </a:prstGeom>
        </p:spPr>
      </p:pic>
      <p:pic>
        <p:nvPicPr>
          <p:cNvPr id="19" name="Graphic 18" descr="Smart Phone">
            <a:extLst>
              <a:ext uri="{FF2B5EF4-FFF2-40B4-BE49-F238E27FC236}">
                <a16:creationId xmlns:a16="http://schemas.microsoft.com/office/drawing/2014/main" id="{E84B0837-30C8-8446-9F01-E00023EEE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81" y="2514600"/>
            <a:ext cx="914400" cy="914400"/>
          </a:xfrm>
          <a:prstGeom prst="rect">
            <a:avLst/>
          </a:prstGeom>
        </p:spPr>
      </p:pic>
      <p:pic>
        <p:nvPicPr>
          <p:cNvPr id="20" name="Graphic 19" descr="Smart Phone">
            <a:extLst>
              <a:ext uri="{FF2B5EF4-FFF2-40B4-BE49-F238E27FC236}">
                <a16:creationId xmlns:a16="http://schemas.microsoft.com/office/drawing/2014/main" id="{0DEF1186-75B3-FB49-ACD8-92EB8DB33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4625" y="2514600"/>
            <a:ext cx="914400" cy="914400"/>
          </a:xfrm>
          <a:prstGeom prst="rect">
            <a:avLst/>
          </a:prstGeom>
        </p:spPr>
      </p:pic>
      <p:pic>
        <p:nvPicPr>
          <p:cNvPr id="21" name="Graphic 20" descr="Smart Phone">
            <a:extLst>
              <a:ext uri="{FF2B5EF4-FFF2-40B4-BE49-F238E27FC236}">
                <a16:creationId xmlns:a16="http://schemas.microsoft.com/office/drawing/2014/main" id="{792FCC70-80D1-D64E-BDC6-D96CCC895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0537" y="4273549"/>
            <a:ext cx="914400" cy="914400"/>
          </a:xfrm>
          <a:prstGeom prst="rect">
            <a:avLst/>
          </a:prstGeom>
        </p:spPr>
      </p:pic>
      <p:pic>
        <p:nvPicPr>
          <p:cNvPr id="22" name="Graphic 21" descr="Smart Phone">
            <a:extLst>
              <a:ext uri="{FF2B5EF4-FFF2-40B4-BE49-F238E27FC236}">
                <a16:creationId xmlns:a16="http://schemas.microsoft.com/office/drawing/2014/main" id="{C1DD0A3C-262E-7D4E-8DEB-D29F7A377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81" y="4273549"/>
            <a:ext cx="914400" cy="914400"/>
          </a:xfrm>
          <a:prstGeom prst="rect">
            <a:avLst/>
          </a:prstGeom>
        </p:spPr>
      </p:pic>
      <p:pic>
        <p:nvPicPr>
          <p:cNvPr id="23" name="Graphic 22" descr="Smart Phone">
            <a:extLst>
              <a:ext uri="{FF2B5EF4-FFF2-40B4-BE49-F238E27FC236}">
                <a16:creationId xmlns:a16="http://schemas.microsoft.com/office/drawing/2014/main" id="{A1BB1A4F-EDDA-2E41-BC1C-B858B346D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4625" y="427354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D6AF3A-BC3E-B843-97AE-F24DA368DF2D}"/>
              </a:ext>
            </a:extLst>
          </p:cNvPr>
          <p:cNvSpPr txBox="1"/>
          <p:nvPr/>
        </p:nvSpPr>
        <p:spPr>
          <a:xfrm>
            <a:off x="8026984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6s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E633A8-E8A4-084E-A2B8-202ECC6C9339}"/>
              </a:ext>
            </a:extLst>
          </p:cNvPr>
          <p:cNvSpPr txBox="1"/>
          <p:nvPr/>
        </p:nvSpPr>
        <p:spPr>
          <a:xfrm>
            <a:off x="9080315" y="348194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XR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C8F887-7974-8042-8DBB-C830F4370739}"/>
              </a:ext>
            </a:extLst>
          </p:cNvPr>
          <p:cNvSpPr txBox="1"/>
          <p:nvPr/>
        </p:nvSpPr>
        <p:spPr>
          <a:xfrm>
            <a:off x="10243437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8s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B8130-9DF6-8441-8A55-758BD27DFB52}"/>
              </a:ext>
            </a:extLst>
          </p:cNvPr>
          <p:cNvSpPr txBox="1"/>
          <p:nvPr/>
        </p:nvSpPr>
        <p:spPr>
          <a:xfrm>
            <a:off x="8091004" y="5218667"/>
            <a:ext cx="9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Pro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D881E-9D45-8B49-A316-7582967B3F32}"/>
              </a:ext>
            </a:extLst>
          </p:cNvPr>
          <p:cNvSpPr txBox="1"/>
          <p:nvPr/>
        </p:nvSpPr>
        <p:spPr>
          <a:xfrm>
            <a:off x="9064131" y="5208109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Mini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8BFA9F-D6AF-E749-8129-B20EBFFDDA1B}"/>
              </a:ext>
            </a:extLst>
          </p:cNvPr>
          <p:cNvSpPr txBox="1"/>
          <p:nvPr/>
        </p:nvSpPr>
        <p:spPr>
          <a:xfrm>
            <a:off x="10284304" y="52186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B9F6-BD3D-0D4F-8197-F0C80E5DFE00}"/>
              </a:ext>
            </a:extLst>
          </p:cNvPr>
          <p:cNvSpPr txBox="1"/>
          <p:nvPr/>
        </p:nvSpPr>
        <p:spPr>
          <a:xfrm>
            <a:off x="2005128" y="2642713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6685CD-FF1C-3B44-AA1C-88FDBA9CF45D}"/>
              </a:ext>
            </a:extLst>
          </p:cNvPr>
          <p:cNvSpPr txBox="1"/>
          <p:nvPr/>
        </p:nvSpPr>
        <p:spPr>
          <a:xfrm>
            <a:off x="1967039" y="352810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4FDB75-5009-424F-BF34-1B18A6594C07}"/>
              </a:ext>
            </a:extLst>
          </p:cNvPr>
          <p:cNvSpPr txBox="1"/>
          <p:nvPr/>
        </p:nvSpPr>
        <p:spPr>
          <a:xfrm>
            <a:off x="1967449" y="4407583"/>
            <a:ext cx="148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ja-JP" altLang="en-US">
                <a:solidFill>
                  <a:schemeClr val="bg1"/>
                </a:solidFill>
              </a:rPr>
              <a:t>さん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en-US" altLang="ja-JP" b="1" dirty="0">
                <a:solidFill>
                  <a:schemeClr val="bg1"/>
                </a:solidFill>
              </a:rPr>
              <a:t>Distribution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F629D-7C16-8B4F-9C43-BEC21D63D9EE}"/>
              </a:ext>
            </a:extLst>
          </p:cNvPr>
          <p:cNvSpPr txBox="1"/>
          <p:nvPr/>
        </p:nvSpPr>
        <p:spPr>
          <a:xfrm>
            <a:off x="1967449" y="529889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B0084A-420F-8447-8D7A-A48472196D18}"/>
              </a:ext>
            </a:extLst>
          </p:cNvPr>
          <p:cNvSpPr/>
          <p:nvPr/>
        </p:nvSpPr>
        <p:spPr>
          <a:xfrm>
            <a:off x="4582119" y="2514600"/>
            <a:ext cx="3027760" cy="740014"/>
          </a:xfrm>
          <a:prstGeom prst="roundRect">
            <a:avLst>
              <a:gd name="adj" fmla="val 7028"/>
            </a:avLst>
          </a:prstGeom>
          <a:solidFill>
            <a:schemeClr val="accent2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Bundle Identifier</a:t>
            </a:r>
          </a:p>
          <a:p>
            <a:r>
              <a:rPr lang="en-US" dirty="0" err="1"/>
              <a:t>com.apple.mobilesafari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81A12-60C5-AE4F-A3AE-C5EC40F07C2F}"/>
              </a:ext>
            </a:extLst>
          </p:cNvPr>
          <p:cNvSpPr txBox="1"/>
          <p:nvPr/>
        </p:nvSpPr>
        <p:spPr>
          <a:xfrm>
            <a:off x="1174770" y="42195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😎</a:t>
            </a:r>
          </a:p>
        </p:txBody>
      </p:sp>
    </p:spTree>
    <p:extLst>
      <p:ext uri="{BB962C8B-B14F-4D97-AF65-F5344CB8AC3E}">
        <p14:creationId xmlns:p14="http://schemas.microsoft.com/office/powerpoint/2010/main" val="125194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683C3A-8965-D947-93DD-7975F53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15E58-C563-D345-8138-928602152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XIB vs Storyboard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Control Library</a:t>
            </a:r>
          </a:p>
          <a:p>
            <a:pPr marL="342900" indent="-342900">
              <a:buFontTx/>
              <a:buChar char="-"/>
            </a:pPr>
            <a:r>
              <a:rPr lang="en-US" dirty="0"/>
              <a:t>Inspector: Identity, Attribute, Size, Connections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Custom Control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2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BC43A2-AE13-0F48-B183-CCE333AF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File Templates</a:t>
            </a:r>
            <a:br>
              <a:rPr lang="en-US" dirty="0"/>
            </a:br>
            <a:r>
              <a:rPr lang="en-US" sz="3600" dirty="0"/>
              <a:t>File &gt; New &gt; File…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62CA2-F6B6-F847-AA77-D9ADDE6AD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33098"/>
            <a:ext cx="5181600" cy="37363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4F9EE9-6D5A-564B-9A88-889AAE176639}"/>
              </a:ext>
            </a:extLst>
          </p:cNvPr>
          <p:cNvSpPr/>
          <p:nvPr/>
        </p:nvSpPr>
        <p:spPr>
          <a:xfrm>
            <a:off x="1062037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40E64A-F4A1-2C48-904A-493B5667C59A}"/>
              </a:ext>
            </a:extLst>
          </p:cNvPr>
          <p:cNvSpPr/>
          <p:nvPr/>
        </p:nvSpPr>
        <p:spPr>
          <a:xfrm>
            <a:off x="2009774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BE3CF6-1B47-FA47-8C1A-D60FA4AA048F}"/>
              </a:ext>
            </a:extLst>
          </p:cNvPr>
          <p:cNvSpPr/>
          <p:nvPr/>
        </p:nvSpPr>
        <p:spPr>
          <a:xfrm>
            <a:off x="1062037" y="4616451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23212-9B56-2F4D-9215-4CE381803B35}"/>
              </a:ext>
            </a:extLst>
          </p:cNvPr>
          <p:cNvSpPr/>
          <p:nvPr/>
        </p:nvSpPr>
        <p:spPr>
          <a:xfrm>
            <a:off x="2009774" y="4616450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7BEEFD-F7C0-DD42-8101-E68086ADC522}"/>
              </a:ext>
            </a:extLst>
          </p:cNvPr>
          <p:cNvSpPr/>
          <p:nvPr/>
        </p:nvSpPr>
        <p:spPr>
          <a:xfrm>
            <a:off x="2971799" y="4616449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91BF39-10BF-CA40-A091-5B6B4AB75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Cocoa Touch Class</a:t>
            </a:r>
            <a:r>
              <a:rPr lang="en-US" dirty="0"/>
              <a:t>: Template View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UIKit</a:t>
            </a:r>
            <a:r>
              <a:rPr lang="en-US" dirty="0"/>
              <a:t> framework</a:t>
            </a: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View</a:t>
            </a:r>
            <a:r>
              <a:rPr lang="en-US" dirty="0"/>
              <a:t>: Template View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/>
              <a:t> framework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Swift File</a:t>
            </a:r>
            <a:r>
              <a:rPr lang="en-US" dirty="0"/>
              <a:t>: Empty swift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3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71DA4-E2EA-614A-9239-2EFC3CBF5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7" y="452438"/>
            <a:ext cx="5428787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XIB</a:t>
            </a:r>
            <a:r>
              <a:rPr lang="en-US" sz="4000" dirty="0"/>
              <a:t> </a:t>
            </a:r>
            <a:r>
              <a:rPr lang="en-US" sz="2800" b="0" i="1" dirty="0"/>
              <a:t>(or NIB)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69BE37-A653-1047-82BB-82BE5DDDA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187" y="1299345"/>
            <a:ext cx="5428787" cy="363859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0374D-F086-7B4A-8BE3-739B07B4B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452438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Storyboard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6CB372-526B-3445-9B31-747B3A42F0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0625" y="1299345"/>
            <a:ext cx="5183188" cy="363859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C7549F6-7F02-EA46-8BC0-BD3CB2D062D6}"/>
              </a:ext>
            </a:extLst>
          </p:cNvPr>
          <p:cNvSpPr txBox="1">
            <a:spLocks/>
          </p:cNvSpPr>
          <p:nvPr/>
        </p:nvSpPr>
        <p:spPr>
          <a:xfrm>
            <a:off x="738187" y="5099094"/>
            <a:ext cx="5428787" cy="620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1 view </a:t>
            </a:r>
            <a:r>
              <a:rPr lang="en-US" sz="2000" b="0" dirty="0" err="1"/>
              <a:t>đơn</a:t>
            </a:r>
            <a:endParaRPr lang="en-US" sz="2000" b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97F7875-A5E0-2543-821A-70038A02DB6A}"/>
              </a:ext>
            </a:extLst>
          </p:cNvPr>
          <p:cNvSpPr txBox="1">
            <a:spLocks/>
          </p:cNvSpPr>
          <p:nvPr/>
        </p:nvSpPr>
        <p:spPr>
          <a:xfrm>
            <a:off x="6270621" y="5103858"/>
            <a:ext cx="5157791" cy="615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</a:t>
            </a:r>
            <a:r>
              <a:rPr lang="en-US" sz="2000" b="0" dirty="0" err="1"/>
              <a:t>nhiều</a:t>
            </a:r>
            <a:r>
              <a:rPr lang="en-US" sz="2000" b="0" dirty="0"/>
              <a:t> view, navigation </a:t>
            </a:r>
            <a:r>
              <a:rPr lang="en-US" sz="2000" b="0" dirty="0" err="1"/>
              <a:t>giữa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screen.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A22FA6-2AC5-884D-94FA-38859131B18A}"/>
              </a:ext>
            </a:extLst>
          </p:cNvPr>
          <p:cNvSpPr txBox="1">
            <a:spLocks/>
          </p:cNvSpPr>
          <p:nvPr/>
        </p:nvSpPr>
        <p:spPr>
          <a:xfrm>
            <a:off x="738187" y="5805536"/>
            <a:ext cx="10690225" cy="985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Format XML </a:t>
            </a:r>
            <a:r>
              <a:rPr lang="en-US" sz="2000" b="0" dirty="0" err="1"/>
              <a:t>phức</a:t>
            </a:r>
            <a:r>
              <a:rPr lang="en-US" sz="2000" b="0" dirty="0"/>
              <a:t> </a:t>
            </a:r>
            <a:r>
              <a:rPr lang="en-US" sz="2000" b="0" dirty="0" err="1"/>
              <a:t>tạp</a:t>
            </a:r>
            <a:r>
              <a:rPr lang="en-US" sz="2000" b="0" dirty="0"/>
              <a:t>, </a:t>
            </a:r>
            <a:r>
              <a:rPr lang="en-US" sz="2000" b="0" dirty="0" err="1"/>
              <a:t>khó</a:t>
            </a:r>
            <a:r>
              <a:rPr lang="en-US" sz="2000" b="0" dirty="0"/>
              <a:t> resolve conflict </a:t>
            </a:r>
          </a:p>
          <a:p>
            <a:r>
              <a:rPr lang="en-US" sz="2000" b="0" dirty="0"/>
              <a:t>=&gt; Developer </a:t>
            </a:r>
            <a:r>
              <a:rPr lang="en-US" sz="2000" b="0" dirty="0" err="1"/>
              <a:t>thường</a:t>
            </a:r>
            <a:r>
              <a:rPr lang="en-US" sz="2000" b="0" dirty="0"/>
              <a:t> </a:t>
            </a:r>
            <a:r>
              <a:rPr lang="en-US" sz="2000" b="0" dirty="0" err="1"/>
              <a:t>dùng</a:t>
            </a:r>
            <a:r>
              <a:rPr lang="en-US" sz="2000" b="0" dirty="0"/>
              <a:t> XIB </a:t>
            </a:r>
            <a:r>
              <a:rPr lang="en-US" sz="2000" b="0" dirty="0" err="1"/>
              <a:t>để</a:t>
            </a:r>
            <a:r>
              <a:rPr lang="en-US" sz="2000" b="0" dirty="0"/>
              <a:t> </a:t>
            </a:r>
            <a:r>
              <a:rPr lang="en-US" sz="2000" b="0" dirty="0" err="1"/>
              <a:t>hạn</a:t>
            </a:r>
            <a:r>
              <a:rPr lang="en-US" sz="2000" b="0" dirty="0"/>
              <a:t> </a:t>
            </a:r>
            <a:r>
              <a:rPr lang="en-US" sz="2000" b="0" dirty="0" err="1"/>
              <a:t>chế</a:t>
            </a:r>
            <a:r>
              <a:rPr lang="en-US" sz="2000" b="0" dirty="0"/>
              <a:t> </a:t>
            </a:r>
            <a:r>
              <a:rPr lang="en-US" sz="2000" b="0" dirty="0" err="1"/>
              <a:t>việc</a:t>
            </a:r>
            <a:r>
              <a:rPr lang="en-US" sz="2000" b="0" dirty="0"/>
              <a:t> </a:t>
            </a:r>
            <a:r>
              <a:rPr lang="en-US" sz="2000" b="0" dirty="0" err="1"/>
              <a:t>giải</a:t>
            </a:r>
            <a:r>
              <a:rPr lang="en-US" sz="2000" b="0" dirty="0"/>
              <a:t> </a:t>
            </a:r>
            <a:r>
              <a:rPr lang="en-US" sz="2000" b="0" dirty="0" err="1"/>
              <a:t>quyết</a:t>
            </a:r>
            <a:r>
              <a:rPr lang="en-US" sz="2000" b="0" dirty="0"/>
              <a:t> conflict code.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8951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65A03-18D3-7F4D-B292-D99CE247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61541" y="3374416"/>
            <a:ext cx="3528111" cy="968100"/>
          </a:xfrm>
        </p:spPr>
        <p:txBody>
          <a:bodyPr/>
          <a:lstStyle/>
          <a:p>
            <a:r>
              <a:rPr lang="en-US" dirty="0"/>
              <a:t>Control Library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064C6D-A493-3647-9D99-784DD76F7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24593" y="1253331"/>
            <a:ext cx="3528111" cy="4351338"/>
          </a:xfrm>
          <a:prstGeom prst="rect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582F619-2BB0-EB49-8A38-9343AD1113AF}"/>
              </a:ext>
            </a:extLst>
          </p:cNvPr>
          <p:cNvSpPr/>
          <p:nvPr/>
        </p:nvSpPr>
        <p:spPr>
          <a:xfrm>
            <a:off x="3686174" y="1192163"/>
            <a:ext cx="352428" cy="3524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8C568D-A8D5-6E41-B86C-C783784BF212}"/>
              </a:ext>
            </a:extLst>
          </p:cNvPr>
          <p:cNvGrpSpPr/>
          <p:nvPr/>
        </p:nvGrpSpPr>
        <p:grpSpPr>
          <a:xfrm>
            <a:off x="5090731" y="1253331"/>
            <a:ext cx="3240000" cy="4007876"/>
            <a:chOff x="4680000" y="1839740"/>
            <a:chExt cx="3240000" cy="40078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70C39-CE24-B04D-9811-0126CE72D45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0000" y="1839740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C87194-ED77-3243-AC88-519BE187C3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0000" y="2815917"/>
              <a:ext cx="3240000" cy="3175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FC455A-5C8C-5745-BB54-05CBC995EC7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0000" y="3143257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8F2395-A544-964A-AF9E-C7CEC7BD4ED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000" y="469556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B12A3E-645A-094F-8F34-DFA413B6A5B2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0000" y="3534475"/>
              <a:ext cx="3240000" cy="5334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4AF3CF-0C2C-5D41-B207-5A4F59529063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80000" y="222892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9BEEAF-A8D5-9747-93B8-DFBD527836C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0000" y="4076922"/>
              <a:ext cx="3240000" cy="6096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506494-B0BD-154E-ACCD-446D6F6D3C0E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80000" y="5288816"/>
              <a:ext cx="3240000" cy="5588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200E7A-0B75-5749-94CF-531A74174A02}"/>
              </a:ext>
            </a:extLst>
          </p:cNvPr>
          <p:cNvGrpSpPr/>
          <p:nvPr/>
        </p:nvGrpSpPr>
        <p:grpSpPr>
          <a:xfrm>
            <a:off x="8568758" y="1242435"/>
            <a:ext cx="3240000" cy="3401929"/>
            <a:chOff x="8280000" y="1839740"/>
            <a:chExt cx="3240000" cy="34019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DD286-6E08-E84E-BF88-767733505352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0000" y="3793083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7CC5E8-8FBB-1D45-BA98-E438D2A6E35C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0000" y="2750976"/>
              <a:ext cx="3240000" cy="3683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49CB5C-961E-BD49-882A-3083D33B0F46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80000" y="2320758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263F52-B141-5E49-9CD5-E11C1AB4103B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80000" y="1839740"/>
              <a:ext cx="3240000" cy="4699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2DD3F4-A4BD-7048-AC2F-8D084DE1D6CD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80000" y="3130394"/>
              <a:ext cx="3240000" cy="6477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643840-28F9-CB4D-A458-869317F447D6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80000" y="4227172"/>
              <a:ext cx="3240000" cy="457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FC406A-DA94-BC4D-89A1-EA020B920DE6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0000" y="4695569"/>
              <a:ext cx="3240000" cy="546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1886BF9-A4B1-EC4F-A61A-B61234D4591D}"/>
              </a:ext>
            </a:extLst>
          </p:cNvPr>
          <p:cNvSpPr txBox="1"/>
          <p:nvPr/>
        </p:nvSpPr>
        <p:spPr>
          <a:xfrm>
            <a:off x="5090731" y="5270254"/>
            <a:ext cx="31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common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1A2A09-33B5-9949-B9B4-25AB1DD9DCC9}"/>
              </a:ext>
            </a:extLst>
          </p:cNvPr>
          <p:cNvSpPr txBox="1"/>
          <p:nvPr/>
        </p:nvSpPr>
        <p:spPr>
          <a:xfrm>
            <a:off x="8568758" y="4702407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Quite common</a:t>
            </a:r>
          </a:p>
        </p:txBody>
      </p:sp>
    </p:spTree>
    <p:extLst>
      <p:ext uri="{BB962C8B-B14F-4D97-AF65-F5344CB8AC3E}">
        <p14:creationId xmlns:p14="http://schemas.microsoft.com/office/powerpoint/2010/main" val="404425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1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8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app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design.</a:t>
            </a:r>
          </a:p>
        </p:txBody>
      </p:sp>
    </p:spTree>
    <p:extLst>
      <p:ext uri="{BB962C8B-B14F-4D97-AF65-F5344CB8AC3E}">
        <p14:creationId xmlns:p14="http://schemas.microsoft.com/office/powerpoint/2010/main" val="353365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49CC-9A43-E04D-B946-79B86F7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500187"/>
          </a:xfrm>
        </p:spPr>
        <p:txBody>
          <a:bodyPr/>
          <a:lstStyle/>
          <a:p>
            <a:r>
              <a:rPr lang="en-US" dirty="0"/>
              <a:t>Swift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2676C-1CB9-2247-9640-40D05F87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1"/>
            <a:ext cx="10515600" cy="266065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Swift basic</a:t>
            </a:r>
          </a:p>
          <a:p>
            <a:pPr marL="342900" indent="-342900">
              <a:buFontTx/>
              <a:buChar char="-"/>
            </a:pPr>
            <a:r>
              <a:rPr lang="en-US" dirty="0"/>
              <a:t>Swift's unique points: </a:t>
            </a:r>
            <a:r>
              <a:rPr lang="en-US" dirty="0" err="1"/>
              <a:t>enum</a:t>
            </a:r>
            <a:r>
              <a:rPr lang="en-US" dirty="0"/>
              <a:t>, extension, naming convention, optional,</a:t>
            </a:r>
          </a:p>
          <a:p>
            <a:pPr marL="342900" indent="-342900">
              <a:buFontTx/>
              <a:buChar char="-"/>
            </a:pPr>
            <a:r>
              <a:rPr lang="en-US" dirty="0"/>
              <a:t>Access Controls: open, public, internal, private, </a:t>
            </a:r>
            <a:r>
              <a:rPr lang="en-US" dirty="0" err="1"/>
              <a:t>fileprivate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ARC</a:t>
            </a:r>
          </a:p>
          <a:p>
            <a:pPr marL="342900" indent="-342900">
              <a:buFontTx/>
              <a:buChar char="-"/>
            </a:pPr>
            <a:r>
              <a:rPr lang="en-US" dirty="0"/>
              <a:t>GCD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2EDA5-1E08-7C49-885F-F0ECA143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78428"/>
          </a:xfrm>
        </p:spPr>
        <p:txBody>
          <a:bodyPr/>
          <a:lstStyle/>
          <a:p>
            <a:r>
              <a:rPr lang="en-US" dirty="0"/>
              <a:t>Advance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14D58-87D7-E542-AEFB-374CFED3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88167"/>
            <a:ext cx="10515600" cy="32014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TableView</a:t>
            </a:r>
            <a:r>
              <a:rPr lang="en-US" dirty="0"/>
              <a:t> (</a:t>
            </a:r>
            <a:r>
              <a:rPr lang="en-US" i="1" dirty="0"/>
              <a:t>Static, Dynamic, Custom Cell, Sizing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CollectionView</a:t>
            </a:r>
            <a:r>
              <a:rPr lang="en-US" dirty="0"/>
              <a:t> (</a:t>
            </a:r>
            <a:r>
              <a:rPr lang="en-US" i="1" dirty="0"/>
              <a:t>Custom Cell, Custom Layout, Sizing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UIViewController</a:t>
            </a:r>
            <a:r>
              <a:rPr lang="en-US" dirty="0"/>
              <a:t> (Life Cycle)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UINavigationController</a:t>
            </a:r>
            <a:r>
              <a:rPr lang="en-US" dirty="0"/>
              <a:t> (Push, Pop, </a:t>
            </a:r>
            <a:r>
              <a:rPr lang="en-US" dirty="0" err="1"/>
              <a:t>PopEnd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UITabViewController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UIPageViewController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 Style.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App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feature common </a:t>
            </a:r>
            <a:r>
              <a:rPr lang="en-US" dirty="0" err="1"/>
              <a:t>của</a:t>
            </a:r>
            <a:r>
              <a:rPr lang="en-US" dirty="0"/>
              <a:t> iOS</a:t>
            </a:r>
          </a:p>
        </p:txBody>
      </p:sp>
    </p:spTree>
    <p:extLst>
      <p:ext uri="{BB962C8B-B14F-4D97-AF65-F5344CB8AC3E}">
        <p14:creationId xmlns:p14="http://schemas.microsoft.com/office/powerpoint/2010/main" val="96358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4974-ECCB-2245-A9D9-A6B9DB7B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9861-455C-5140-B098-94AA62ADC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Life Cycle</a:t>
            </a:r>
          </a:p>
          <a:p>
            <a:r>
              <a:rPr lang="en-US" dirty="0"/>
              <a:t>Push Notification</a:t>
            </a:r>
          </a:p>
          <a:p>
            <a:r>
              <a:rPr lang="en-US" dirty="0"/>
              <a:t>Universal Link</a:t>
            </a:r>
          </a:p>
          <a:p>
            <a:r>
              <a:rPr lang="en-US" dirty="0"/>
              <a:t>Background App Refresh</a:t>
            </a:r>
          </a:p>
          <a:p>
            <a:r>
              <a:rPr lang="en-US" dirty="0"/>
              <a:t>Background Tasks</a:t>
            </a:r>
          </a:p>
          <a:p>
            <a:r>
              <a:rPr lang="en-US" dirty="0" err="1"/>
              <a:t>Alamofire</a:t>
            </a:r>
            <a:r>
              <a:rPr lang="en-US" dirty="0"/>
              <a:t>, Codable</a:t>
            </a:r>
          </a:p>
          <a:p>
            <a:r>
              <a:rPr lang="en-US" dirty="0"/>
              <a:t>MVC, MVVM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7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9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2B08-29F2-AD40-A6AD-09168863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6670-0F1F-FF49-813C-F4975DCC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1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0821D-2927-914E-BF6B-5D499CE1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E9083-6E58-B74A-806D-36B378EC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716CD6-79F6-0C48-A842-B0B69DC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B09F4-0FD9-214E-874B-71A74CB6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Hello World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Run/Debug on Simulator</a:t>
            </a:r>
          </a:p>
          <a:p>
            <a:pPr marL="342900" indent="-342900">
              <a:buFontTx/>
              <a:buChar char="-"/>
            </a:pPr>
            <a:r>
              <a:rPr lang="en-US" dirty="0"/>
              <a:t>Some common Settings in XCode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81315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2CEC69-9360-D544-A069-D2C2A3C81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98614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2E2E1-1275-3545-80A0-A47AD7E04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366874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</a:t>
            </a:r>
            <a:r>
              <a:rPr lang="en-US" sz="2400" dirty="0"/>
              <a:t>: Module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link </a:t>
            </a:r>
            <a:r>
              <a:rPr lang="en-US" sz="2400" dirty="0" err="1"/>
              <a:t>trong</a:t>
            </a:r>
            <a:r>
              <a:rPr lang="en-US" sz="2400" dirty="0"/>
              <a:t>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Playground</a:t>
            </a:r>
            <a:r>
              <a:rPr lang="en-US" sz="2400" dirty="0"/>
              <a:t>: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execute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script swift.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</a:t>
            </a:r>
            <a:r>
              <a:rPr lang="en-US" sz="2400" dirty="0"/>
              <a:t>: Project 👈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Package</a:t>
            </a:r>
            <a:r>
              <a:rPr lang="en-US" sz="2400" dirty="0"/>
              <a:t>: Swift Package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SPM.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Workspace</a:t>
            </a:r>
            <a:r>
              <a:rPr lang="en-US" sz="2400" dirty="0"/>
              <a:t>: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project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84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6B129-1C21-504F-898A-F70A5B0FB9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292"/>
            <a:ext cx="5181600" cy="373800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74D33E-CB2B-6D4E-BC75-3AE252027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6468"/>
            <a:ext cx="5181600" cy="37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B6C65F-8298-C94F-8783-D752CFCD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53" y="71441"/>
            <a:ext cx="9663184" cy="67865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F30879-0495-C541-A34B-E8AC050C74D9}"/>
              </a:ext>
            </a:extLst>
          </p:cNvPr>
          <p:cNvSpPr/>
          <p:nvPr/>
        </p:nvSpPr>
        <p:spPr>
          <a:xfrm>
            <a:off x="1900236" y="628654"/>
            <a:ext cx="2400301" cy="1671637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Source &amp; Assets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FAF4F-489E-FD4F-88E4-C510BBBC554F}"/>
              </a:ext>
            </a:extLst>
          </p:cNvPr>
          <p:cNvSpPr/>
          <p:nvPr/>
        </p:nvSpPr>
        <p:spPr>
          <a:xfrm>
            <a:off x="1900238" y="2357444"/>
            <a:ext cx="2400300" cy="155733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SPM’s Packages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FEDC99-B0B0-3B40-BA94-9646CA34B4D1}"/>
              </a:ext>
            </a:extLst>
          </p:cNvPr>
          <p:cNvSpPr/>
          <p:nvPr/>
        </p:nvSpPr>
        <p:spPr>
          <a:xfrm>
            <a:off x="4386192" y="1695454"/>
            <a:ext cx="1128784" cy="221932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EFFE1-CB65-5044-8850-DCDB234CB23C}"/>
              </a:ext>
            </a:extLst>
          </p:cNvPr>
          <p:cNvSpPr/>
          <p:nvPr/>
        </p:nvSpPr>
        <p:spPr>
          <a:xfrm>
            <a:off x="6453186" y="750098"/>
            <a:ext cx="5581649" cy="714374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 Setting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51478-1BC3-064C-A852-C16CB0E253F4}"/>
              </a:ext>
            </a:extLst>
          </p:cNvPr>
          <p:cNvSpPr/>
          <p:nvPr/>
        </p:nvSpPr>
        <p:spPr>
          <a:xfrm>
            <a:off x="157163" y="71440"/>
            <a:ext cx="11877673" cy="3429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008000"/>
                </a:highlight>
              </a:rPr>
              <a:t>Deploy + Scheme + Simulator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A5B3D1E-4DEB-234F-9735-8B0B27E8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73699" y="2945233"/>
            <a:ext cx="5976145" cy="1314420"/>
          </a:xfrm>
        </p:spPr>
        <p:txBody>
          <a:bodyPr>
            <a:noAutofit/>
          </a:bodyPr>
          <a:lstStyle/>
          <a:p>
            <a:r>
              <a:rPr lang="en-US" sz="4800" dirty="0"/>
              <a:t>XCode Views</a:t>
            </a:r>
          </a:p>
        </p:txBody>
      </p:sp>
    </p:spTree>
    <p:extLst>
      <p:ext uri="{BB962C8B-B14F-4D97-AF65-F5344CB8AC3E}">
        <p14:creationId xmlns:p14="http://schemas.microsoft.com/office/powerpoint/2010/main" val="404685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General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D24C8B-D87D-8346-9634-3EB583CB1DE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F27B18-527C-CB41-87AB-95A820EFB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EF75B-AE65-2945-B6DB-C93E508B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0"/>
            <a:ext cx="6546850" cy="67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Signing &amp; Capabilities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235109-7144-F042-8C73-6C77F337AA2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1826F-B201-754E-85D0-AC8844A06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F1BA3-F3F4-194A-B28A-C8BFA74C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37" y="485330"/>
            <a:ext cx="6984515" cy="58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Info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868101-6C5D-9641-B50F-43D6528523F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A25CD-BE96-AE41-85ED-86A4D1BA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A5444-FD83-6545-8694-D641C3BE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298331"/>
            <a:ext cx="7039516" cy="6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2797</TotalTime>
  <Words>482</Words>
  <Application>Microsoft Macintosh PowerPoint</Application>
  <PresentationFormat>Widescreen</PresentationFormat>
  <Paragraphs>103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   Training iOS Basic</vt:lpstr>
      <vt:lpstr>WEEK #1</vt:lpstr>
      <vt:lpstr>XCode</vt:lpstr>
      <vt:lpstr>XCode – Hello World</vt:lpstr>
      <vt:lpstr>XCode – Hello World</vt:lpstr>
      <vt:lpstr>XCode Views</vt:lpstr>
      <vt:lpstr>Common Setting General</vt:lpstr>
      <vt:lpstr>Common Setting Signing &amp; Capabilities</vt:lpstr>
      <vt:lpstr>Common Setting Info</vt:lpstr>
      <vt:lpstr>Common Setting Build Settings</vt:lpstr>
      <vt:lpstr>Common Setting Build Phases</vt:lpstr>
      <vt:lpstr>Profiles</vt:lpstr>
      <vt:lpstr>Provisioning Profile</vt:lpstr>
      <vt:lpstr>Basic UI</vt:lpstr>
      <vt:lpstr>File Templates File &gt; New &gt; File…</vt:lpstr>
      <vt:lpstr>PowerPoint Presentation</vt:lpstr>
      <vt:lpstr>Control Library</vt:lpstr>
      <vt:lpstr>Thực hành</vt:lpstr>
      <vt:lpstr>WEEK #2</vt:lpstr>
      <vt:lpstr>Swift</vt:lpstr>
      <vt:lpstr>Advance UI</vt:lpstr>
      <vt:lpstr>Thực hành</vt:lpstr>
      <vt:lpstr>WEEK #3</vt:lpstr>
      <vt:lpstr>PowerPoint Presentation</vt:lpstr>
      <vt:lpstr>Thực hành</vt:lpstr>
      <vt:lpstr>Đọc thêm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Cơ bản</dc:title>
  <dc:creator>Trung Nguyễn</dc:creator>
  <cp:lastModifiedBy>Trung Nguyễn</cp:lastModifiedBy>
  <cp:revision>219</cp:revision>
  <dcterms:created xsi:type="dcterms:W3CDTF">2022-10-01T00:46:57Z</dcterms:created>
  <dcterms:modified xsi:type="dcterms:W3CDTF">2022-10-02T23:24:52Z</dcterms:modified>
</cp:coreProperties>
</file>